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0" r:id="rId25"/>
    <p:sldId id="281" r:id="rId26"/>
    <p:sldId id="282" r:id="rId27"/>
    <p:sldId id="283" r:id="rId28"/>
    <p:sldId id="284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285" r:id="rId38"/>
    <p:sldId id="286" r:id="rId39"/>
    <p:sldId id="287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81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39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1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84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101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65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7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23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057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98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635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52039-F3F5-4715-8C08-95DB8AB7FF1E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1610F-1861-4EBB-9A6F-D1C92CA9D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850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4219" y="655607"/>
            <a:ext cx="9144000" cy="2691441"/>
          </a:xfrm>
        </p:spPr>
        <p:txBody>
          <a:bodyPr>
            <a:normAutofit fontScale="90000"/>
          </a:bodyPr>
          <a:lstStyle/>
          <a:p>
            <a:br>
              <a:rPr lang="ru-RU" sz="4400" b="1" dirty="0"/>
            </a:br>
            <a:br>
              <a:rPr lang="ru-RU" sz="4400" b="1" dirty="0"/>
            </a:br>
            <a:br>
              <a:rPr lang="ru-RU" sz="4400" b="1" dirty="0"/>
            </a:br>
            <a:br>
              <a:rPr lang="ru-RU" sz="4400" b="1" dirty="0"/>
            </a:br>
            <a:r>
              <a:rPr lang="ru-RU" sz="4400" b="1" dirty="0"/>
              <a:t>ТЕМА ЛЕКЦИИ 3.  ОБЗОР КРУПНЫХ РЕКЛАМНЫХ И КОММУНИКАЦИОННЫХ АГЕНТСТВ МИРА, РОССИИ И НОВОСИБИРСКА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5170" y="2605177"/>
            <a:ext cx="10489721" cy="3605841"/>
          </a:xfrm>
        </p:spPr>
        <p:txBody>
          <a:bodyPr>
            <a:noAutofit/>
          </a:bodyPr>
          <a:lstStyle/>
          <a:p>
            <a:pPr lvl="0" algn="just"/>
            <a:r>
              <a:rPr lang="ru-RU" sz="3600" i="1" dirty="0"/>
              <a:t>1. Профессиональные объединения по рекламе</a:t>
            </a:r>
          </a:p>
          <a:p>
            <a:pPr algn="just"/>
            <a:r>
              <a:rPr lang="ru-RU" sz="3600" i="1" dirty="0"/>
              <a:t>2. Профессиональные объединения «паблик </a:t>
            </a:r>
            <a:r>
              <a:rPr lang="ru-RU" sz="3600" i="1" dirty="0" err="1"/>
              <a:t>рилейшенз</a:t>
            </a:r>
            <a:r>
              <a:rPr lang="ru-RU" sz="3600" i="1" dirty="0"/>
              <a:t>» </a:t>
            </a:r>
          </a:p>
          <a:p>
            <a:pPr algn="just"/>
            <a:r>
              <a:rPr lang="ru-RU" sz="3600" i="1" dirty="0"/>
              <a:t>3.Международные и национальные профессиональные объединения специалистов в области связей с общественностью</a:t>
            </a:r>
          </a:p>
          <a:p>
            <a:pPr algn="just"/>
            <a:r>
              <a:rPr lang="ru-RU" sz="4400" dirty="0"/>
              <a:t> </a:t>
            </a:r>
          </a:p>
          <a:p>
            <a:pPr algn="just"/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82323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Сайт ассоциации: http://www.assadv.ru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/>
              <a:t>На нем размещена общая информация об организации, новости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92242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14068"/>
            <a:ext cx="10515600" cy="6314536"/>
          </a:xfrm>
        </p:spPr>
        <p:txBody>
          <a:bodyPr>
            <a:normAutofit/>
          </a:bodyPr>
          <a:lstStyle/>
          <a:p>
            <a:r>
              <a:rPr lang="ru-RU" sz="3600" b="1" dirty="0"/>
              <a:t>Президент Ассоциации рекламодателей</a:t>
            </a:r>
            <a:br>
              <a:rPr lang="ru-RU" sz="3600" b="1" dirty="0"/>
            </a:br>
            <a:r>
              <a:rPr lang="ru-RU" sz="3600" dirty="0"/>
              <a:t>Глушков Сергей Михайлович</a:t>
            </a:r>
            <a:br>
              <a:rPr lang="ru-RU" sz="3600" dirty="0"/>
            </a:br>
            <a:r>
              <a:rPr lang="ru-RU" sz="3600" dirty="0"/>
              <a:t>Вице-президент по корпоративным отношениям и связям с органами государственной власти </a:t>
            </a:r>
            <a:r>
              <a:rPr lang="ru-RU" sz="3600" dirty="0" err="1"/>
              <a:t>PepsiCo</a:t>
            </a:r>
            <a:r>
              <a:rPr lang="ru-RU" sz="3600" dirty="0"/>
              <a:t> </a:t>
            </a:r>
            <a:r>
              <a:rPr lang="ru-RU" sz="3600" dirty="0" err="1"/>
              <a:t>Russia</a:t>
            </a:r>
            <a:endParaRPr lang="ru-RU" sz="3600" dirty="0"/>
          </a:p>
          <a:p>
            <a:r>
              <a:rPr lang="ru-RU" sz="3600" b="1" dirty="0"/>
              <a:t> Вице-Президент Ассоциации рекламодателей</a:t>
            </a:r>
            <a:br>
              <a:rPr lang="ru-RU" sz="3600" b="1" dirty="0"/>
            </a:br>
            <a:r>
              <a:rPr lang="ru-RU" sz="3600" dirty="0"/>
              <a:t>Бахтина Ирина Сергеевна</a:t>
            </a:r>
            <a:br>
              <a:rPr lang="ru-RU" sz="3600" dirty="0"/>
            </a:br>
            <a:r>
              <a:rPr lang="ru-RU" sz="3600" dirty="0"/>
              <a:t>Вице-президент по устойчивому развитию бизнеса и корпоративным отношениям "</a:t>
            </a:r>
            <a:r>
              <a:rPr lang="ru-RU" sz="3600" dirty="0" err="1"/>
              <a:t>Unilever</a:t>
            </a:r>
            <a:r>
              <a:rPr lang="ru-RU" sz="3600" dirty="0"/>
              <a:t>"</a:t>
            </a:r>
          </a:p>
          <a:p>
            <a:r>
              <a:rPr lang="ru-RU" sz="3600" b="1" dirty="0"/>
              <a:t>Генеральный Директор Ассоциации рекламодателей</a:t>
            </a:r>
            <a:br>
              <a:rPr lang="ru-RU" sz="3600" b="1" dirty="0"/>
            </a:br>
            <a:r>
              <a:rPr lang="ru-RU" sz="3600" dirty="0"/>
              <a:t>Резвый Геннадий Иванович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059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4800" b="1" i="1" dirty="0"/>
              <a:t>1.4. Премии в области рекламы</a:t>
            </a:r>
            <a:br>
              <a:rPr lang="ru-RU" sz="1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800" b="1" dirty="0"/>
              <a:t>PROFI</a:t>
            </a:r>
            <a:r>
              <a:rPr lang="ru-RU" sz="4800" dirty="0"/>
              <a:t> — профессиональная премия в области рекламы и маркетинга. </a:t>
            </a:r>
          </a:p>
          <a:p>
            <a:pPr algn="just"/>
            <a:r>
              <a:rPr lang="ru-RU" sz="4800" b="1" dirty="0"/>
              <a:t>PROFI </a:t>
            </a:r>
            <a:r>
              <a:rPr lang="ru-RU" sz="4800" dirty="0"/>
              <a:t>учреждена в 2003 г. по инициативе и при участии ведущих российских рекламодателей</a:t>
            </a:r>
          </a:p>
        </p:txBody>
      </p:sp>
    </p:spTree>
    <p:extLst>
      <p:ext uri="{BB962C8B-B14F-4D97-AF65-F5344CB8AC3E}">
        <p14:creationId xmlns:p14="http://schemas.microsoft.com/office/powerpoint/2010/main" val="69009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/>
              <a:t>Международная лондонская премия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56603"/>
            <a:ext cx="10515600" cy="402035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800" dirty="0"/>
              <a:t>в области рекламы вручается  с 1985 г. В конкурсе нет ограничений ни по размеру, ни по возрасту, ни по географическому расположению компании. Главное условие — высокий уровень креатива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err="1"/>
              <a:t>Epica</a:t>
            </a:r>
            <a:r>
              <a:rPr lang="ru-RU" sz="7200" b="1" dirty="0"/>
              <a:t> </a:t>
            </a:r>
            <a:r>
              <a:rPr lang="ru-RU" sz="7200" b="1" dirty="0" err="1"/>
              <a:t>Awards</a:t>
            </a:r>
            <a:r>
              <a:rPr lang="ru-RU" sz="7200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6223" y="1690688"/>
            <a:ext cx="10515600" cy="47963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— самый крупный и авторитетный конкурс европейской рекламы. В жюри конкурса нет ни одного рекламного агентства — его составляют редактора 32 изданий о рекламе и маркетинге из 23 стран мира</a:t>
            </a:r>
          </a:p>
        </p:txBody>
      </p:sp>
    </p:spTree>
    <p:extLst>
      <p:ext uri="{BB962C8B-B14F-4D97-AF65-F5344CB8AC3E}">
        <p14:creationId xmlns:p14="http://schemas.microsoft.com/office/powerpoint/2010/main" val="2720085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ru-RU" sz="4800" b="1" i="1" dirty="0"/>
              <a:t>1.5. Профессиональная пресса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95945"/>
          </a:xfrm>
        </p:spPr>
        <p:txBody>
          <a:bodyPr/>
          <a:lstStyle/>
          <a:p>
            <a:r>
              <a:rPr lang="ru-RU" b="1" dirty="0"/>
              <a:t>Ежемесячное иллюстрированное издание «Рекламный мир»</a:t>
            </a:r>
            <a:r>
              <a:rPr lang="ru-RU" dirty="0"/>
              <a:t> (тираж — 10 тыс. экз.) — единственная профессиональная газета, ориентированная на специалистов в области рекламы, телевидения, радио и прессы. </a:t>
            </a:r>
          </a:p>
          <a:p>
            <a:r>
              <a:rPr lang="ru-RU" b="1" dirty="0"/>
              <a:t>Общероссийское издание газета «Рекламист»</a:t>
            </a:r>
            <a:r>
              <a:rPr lang="ru-RU" dirty="0"/>
              <a:t> выходит на английском  и русском языках с периодичностью 1 раз в месяц. Регион распространения — Россия.  </a:t>
            </a:r>
          </a:p>
          <a:p>
            <a:r>
              <a:rPr lang="ru-RU" b="1" dirty="0"/>
              <a:t>«Рекламный журнал»</a:t>
            </a:r>
            <a:r>
              <a:rPr lang="ru-RU" dirty="0"/>
              <a:t> — ежемесячное издание об основных событиях российского рынка маркетинговых коммуникаций и CМИ </a:t>
            </a:r>
          </a:p>
        </p:txBody>
      </p:sp>
    </p:spTree>
    <p:extLst>
      <p:ext uri="{BB962C8B-B14F-4D97-AF65-F5344CB8AC3E}">
        <p14:creationId xmlns:p14="http://schemas.microsoft.com/office/powerpoint/2010/main" val="5375260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6814"/>
            <a:ext cx="10515600" cy="6461185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Журнал «Реклама. Теория и практика»</a:t>
            </a:r>
            <a:r>
              <a:rPr lang="ru-RU" dirty="0"/>
              <a:t> — это специализированное информационно-аналитическое издание, посвященное актуальным проблемам развития рекламного бизнеса, современным рекламным технологиям и их взаимодействию с </a:t>
            </a:r>
            <a:r>
              <a:rPr lang="ru-RU" dirty="0" err="1"/>
              <a:t>нерекламными</a:t>
            </a:r>
            <a:r>
              <a:rPr lang="ru-RU" dirty="0"/>
              <a:t> методами продвижения товаров и услуг</a:t>
            </a:r>
          </a:p>
          <a:p>
            <a:pPr algn="just"/>
            <a:r>
              <a:rPr lang="ru-RU" b="1" dirty="0"/>
              <a:t>Журнал «Практика рекламы»</a:t>
            </a:r>
            <a:r>
              <a:rPr lang="ru-RU" dirty="0"/>
              <a:t> — это единственное издание в России, которое является практическим пособием по организации и ведению рекламы. </a:t>
            </a:r>
          </a:p>
          <a:p>
            <a:pPr algn="just"/>
            <a:r>
              <a:rPr lang="ru-RU" b="1" dirty="0"/>
              <a:t>Журнал «Индустрия рекламы» </a:t>
            </a:r>
            <a:r>
              <a:rPr lang="ru-RU" dirty="0"/>
              <a:t>—издание освещает вопросы эффективного развития бизнеса в условиях конкурентного рынка.</a:t>
            </a:r>
          </a:p>
          <a:p>
            <a:pPr algn="just"/>
            <a:r>
              <a:rPr lang="ru-RU" b="1" dirty="0"/>
              <a:t>Журнал «Рекламные идеи»</a:t>
            </a:r>
            <a:r>
              <a:rPr lang="ru-RU" dirty="0"/>
              <a:t> — знакомит читателей с новейшими разработками в области брэндинга (создания и продвижения на рынок торговых марок) и креатива  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307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83079"/>
            <a:ext cx="10515600" cy="614200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/>
              <a:t>Журнал «Рекламные технологии» </a:t>
            </a:r>
            <a:r>
              <a:rPr lang="ru-RU" dirty="0"/>
              <a:t>издание весьма полезно и профессионалу, и тем, кто пришел на рынок рекламы без специального образования.</a:t>
            </a:r>
          </a:p>
          <a:p>
            <a:pPr algn="just"/>
            <a:r>
              <a:rPr lang="ru-RU" b="1" dirty="0"/>
              <a:t>Журнал «Лаборатория рекламы, маркетинга и </a:t>
            </a:r>
            <a:r>
              <a:rPr lang="ru-RU" b="1" dirty="0" err="1"/>
              <a:t>Public</a:t>
            </a:r>
            <a:r>
              <a:rPr lang="ru-RU" b="1" dirty="0"/>
              <a:t> </a:t>
            </a:r>
            <a:r>
              <a:rPr lang="ru-RU" b="1" dirty="0" err="1"/>
              <a:t>Relations</a:t>
            </a:r>
            <a:r>
              <a:rPr lang="ru-RU" b="1" dirty="0"/>
              <a:t>»</a:t>
            </a:r>
            <a:r>
              <a:rPr lang="ru-RU" dirty="0"/>
              <a:t>  адрес журнала в Интернете: http://www.advlab.ru/. </a:t>
            </a:r>
          </a:p>
          <a:p>
            <a:pPr algn="just"/>
            <a:r>
              <a:rPr lang="ru-RU" b="1" dirty="0"/>
              <a:t>Журнал «Рекламодатель: теория и практика» </a:t>
            </a:r>
            <a:r>
              <a:rPr lang="ru-RU" dirty="0"/>
              <a:t>специализированный отраслевой журнал для руководителей и специалистов отделов рекламы и маркетинга. </a:t>
            </a:r>
          </a:p>
          <a:p>
            <a:pPr algn="just"/>
            <a:r>
              <a:rPr lang="ru-RU" b="1" dirty="0"/>
              <a:t>Журнал «Брэнд-менеджмент»</a:t>
            </a:r>
            <a:r>
              <a:rPr lang="ru-RU" dirty="0"/>
              <a:t> — первое в России специализированное издание на русском языке, посвященное практическим вопросам управления брендами и торговыми марками предприятия.</a:t>
            </a:r>
          </a:p>
          <a:p>
            <a:pPr algn="just"/>
            <a:r>
              <a:rPr lang="ru-RU" b="1" dirty="0"/>
              <a:t>Журнал «Реклама. </a:t>
            </a:r>
            <a:r>
              <a:rPr lang="ru-RU" b="1" dirty="0" err="1"/>
              <a:t>OutdoorMedia</a:t>
            </a:r>
            <a:r>
              <a:rPr lang="ru-RU" b="1" dirty="0"/>
              <a:t>».</a:t>
            </a:r>
            <a:r>
              <a:rPr lang="ru-RU" dirty="0"/>
              <a:t> Специализированное информационно-аналитическое издание о рынке размещения наружной рекламы</a:t>
            </a:r>
          </a:p>
        </p:txBody>
      </p:sp>
    </p:spTree>
    <p:extLst>
      <p:ext uri="{BB962C8B-B14F-4D97-AF65-F5344CB8AC3E}">
        <p14:creationId xmlns:p14="http://schemas.microsoft.com/office/powerpoint/2010/main" val="907009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2.</a:t>
            </a:r>
            <a:r>
              <a:rPr lang="ru-RU" i="1" dirty="0"/>
              <a:t> </a:t>
            </a:r>
            <a:r>
              <a:rPr lang="ru-RU" sz="6000" b="1" i="1" dirty="0"/>
              <a:t>Профессиональные объединения паблик </a:t>
            </a:r>
            <a:r>
              <a:rPr lang="ru-RU" sz="6000" b="1" i="1" dirty="0" err="1"/>
              <a:t>рилейшенз</a:t>
            </a:r>
            <a:r>
              <a:rPr lang="ru-RU" sz="6000" b="1" i="1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pbs.twimg.com/media/DQsSb6rX4AAOv5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194" y="1825625"/>
            <a:ext cx="533361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5654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604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2.1. Главные международные и национальные профессиональные  объединения специалистов по связям с общественностью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04845"/>
            <a:ext cx="10515600" cy="407211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/>
              <a:t>Крупнейшей мировой организацией профессионалов в сфере PR является </a:t>
            </a:r>
            <a:r>
              <a:rPr lang="ru-RU" sz="4400" b="1" dirty="0"/>
              <a:t>PRSA (</a:t>
            </a:r>
            <a:r>
              <a:rPr lang="ru-RU" sz="4400" b="1" dirty="0" err="1"/>
              <a:t>Public</a:t>
            </a:r>
            <a:r>
              <a:rPr lang="ru-RU" sz="4400" b="1" dirty="0"/>
              <a:t> </a:t>
            </a:r>
            <a:r>
              <a:rPr lang="ru-RU" sz="4400" b="1" dirty="0" err="1"/>
              <a:t>Relations</a:t>
            </a:r>
            <a:r>
              <a:rPr lang="ru-RU" sz="4400" b="1" dirty="0"/>
              <a:t> </a:t>
            </a:r>
            <a:r>
              <a:rPr lang="ru-RU" sz="4400" b="1" dirty="0" err="1"/>
              <a:t>Society</a:t>
            </a:r>
            <a:r>
              <a:rPr lang="ru-RU" sz="4400" b="1" dirty="0"/>
              <a:t> </a:t>
            </a:r>
            <a:r>
              <a:rPr lang="ru-RU" sz="4400" b="1" dirty="0" err="1"/>
              <a:t>of</a:t>
            </a:r>
            <a:r>
              <a:rPr lang="ru-RU" sz="4400" b="1" dirty="0"/>
              <a:t> </a:t>
            </a:r>
            <a:r>
              <a:rPr lang="ru-RU" sz="4400" b="1" dirty="0" err="1"/>
              <a:t>America</a:t>
            </a:r>
            <a:r>
              <a:rPr lang="ru-RU" sz="4400" b="1" dirty="0"/>
              <a:t>)</a:t>
            </a:r>
            <a:r>
              <a:rPr lang="ru-RU" sz="4400" dirty="0"/>
              <a:t>. Общество было образовано  в 1948 г., его штаб-квартира расположена в Нью-Йорке; на сегодняшний день  в его состав входит порядка 32 тыс. членов</a:t>
            </a:r>
          </a:p>
        </p:txBody>
      </p:sp>
    </p:spTree>
    <p:extLst>
      <p:ext uri="{BB962C8B-B14F-4D97-AF65-F5344CB8AC3E}">
        <p14:creationId xmlns:p14="http://schemas.microsoft.com/office/powerpoint/2010/main" val="109758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1. Профессиональные объединения по рекламе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pbs.twimg.com/media/Dd7fjQhV4AAocTC.jpg:larg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768" y="1825625"/>
            <a:ext cx="621446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028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IABC (</a:t>
            </a:r>
            <a:r>
              <a:rPr lang="ru-RU" b="1" dirty="0" err="1"/>
              <a:t>International</a:t>
            </a:r>
            <a:r>
              <a:rPr lang="ru-RU" b="1" dirty="0"/>
              <a:t> </a:t>
            </a:r>
            <a:r>
              <a:rPr lang="ru-RU" b="1" dirty="0" err="1"/>
              <a:t>Association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Business</a:t>
            </a:r>
            <a:r>
              <a:rPr lang="ru-RU" b="1" dirty="0"/>
              <a:t> </a:t>
            </a:r>
            <a:r>
              <a:rPr lang="ru-RU" b="1" dirty="0" err="1"/>
              <a:t>Communicators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Ассоциация образовалась в 1970 г. и на сегодняшний день объединяет порядка 16 тыс. человек. IABC имеет 120 отделений в 70 странах мира, а ее штаб-квартира находится в Сан-Франциско</a:t>
            </a:r>
          </a:p>
        </p:txBody>
      </p:sp>
    </p:spTree>
    <p:extLst>
      <p:ext uri="{BB962C8B-B14F-4D97-AF65-F5344CB8AC3E}">
        <p14:creationId xmlns:p14="http://schemas.microsoft.com/office/powerpoint/2010/main" val="25071207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PRCA (</a:t>
            </a:r>
            <a:r>
              <a:rPr lang="ru-RU" sz="5400" b="1" dirty="0" err="1"/>
              <a:t>Public</a:t>
            </a:r>
            <a:r>
              <a:rPr lang="ru-RU" sz="5400" b="1" dirty="0"/>
              <a:t> </a:t>
            </a:r>
            <a:r>
              <a:rPr lang="ru-RU" sz="5400" b="1" dirty="0" err="1"/>
              <a:t>Relations</a:t>
            </a:r>
            <a:r>
              <a:rPr lang="ru-RU" sz="5400" b="1" dirty="0"/>
              <a:t> </a:t>
            </a:r>
            <a:r>
              <a:rPr lang="ru-RU" sz="5400" b="1" dirty="0" err="1"/>
              <a:t>Consultants</a:t>
            </a:r>
            <a:r>
              <a:rPr lang="ru-RU" sz="5400" b="1" dirty="0"/>
              <a:t> </a:t>
            </a:r>
            <a:r>
              <a:rPr lang="ru-RU" sz="5400" b="1" dirty="0" err="1"/>
              <a:t>Association</a:t>
            </a:r>
            <a:r>
              <a:rPr lang="ru-RU" sz="5400" b="1" dirty="0"/>
              <a:t>)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01328"/>
            <a:ext cx="10515600" cy="485667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/>
              <a:t>ассоциация консультантов паблик </a:t>
            </a:r>
            <a:r>
              <a:rPr lang="ru-RU" sz="3600" dirty="0" err="1"/>
              <a:t>рилейшнз</a:t>
            </a:r>
            <a:r>
              <a:rPr lang="ru-RU" sz="3600" dirty="0"/>
              <a:t> основана в 1969 г. в Великобритании.</a:t>
            </a:r>
          </a:p>
          <a:p>
            <a:pPr marL="0" indent="0" algn="just">
              <a:buNone/>
            </a:pPr>
            <a:r>
              <a:rPr lang="ru-RU" sz="3600" dirty="0"/>
              <a:t> В ассоциацию входят более 160 фирм, различных по своей величине и работающих с клиентами разных секторов бизнеса. У ассоциации существует свой «кодекс поведения» и «профессиональный устав», придерживаться которых должны все участники ассоциации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6451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Канадское общество паблик </a:t>
            </a:r>
            <a:r>
              <a:rPr lang="ru-RU" sz="5400" b="1" dirty="0" err="1"/>
              <a:t>рилейшнз</a:t>
            </a:r>
            <a:r>
              <a:rPr lang="ru-RU" sz="5400" b="1" dirty="0"/>
              <a:t> (CPRS)</a:t>
            </a:r>
            <a:r>
              <a:rPr lang="ru-RU" sz="5400" dirty="0"/>
              <a:t>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/>
              <a:t>основанное в 1948 г. и объединяющее на сегодняшний день около 2 тыс. человек</a:t>
            </a:r>
          </a:p>
        </p:txBody>
      </p:sp>
    </p:spTree>
    <p:extLst>
      <p:ext uri="{BB962C8B-B14F-4D97-AF65-F5344CB8AC3E}">
        <p14:creationId xmlns:p14="http://schemas.microsoft.com/office/powerpoint/2010/main" val="9243650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/>
              <a:t>CERP</a:t>
            </a:r>
            <a:r>
              <a:rPr lang="ru-RU" sz="6600" dirty="0"/>
              <a:t> —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/>
              <a:t>Европейская конфедерация по связям с общественностью возникла в 1959 г. с целью представления интересов профессиональных ассоциаций Европы и их членов. Конфедерация стала форумом для контактов, обмена знаниями и опытом, выработки профессиональных и этических норм</a:t>
            </a:r>
          </a:p>
        </p:txBody>
      </p:sp>
    </p:spTree>
    <p:extLst>
      <p:ext uri="{BB962C8B-B14F-4D97-AF65-F5344CB8AC3E}">
        <p14:creationId xmlns:p14="http://schemas.microsoft.com/office/powerpoint/2010/main" val="9201974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ICCO (</a:t>
            </a:r>
            <a:r>
              <a:rPr lang="ru-RU" b="1" dirty="0" err="1"/>
              <a:t>International</a:t>
            </a:r>
            <a:r>
              <a:rPr lang="ru-RU" b="1" dirty="0"/>
              <a:t> </a:t>
            </a:r>
            <a:r>
              <a:rPr lang="ru-RU" b="1" dirty="0" err="1"/>
              <a:t>Communications</a:t>
            </a:r>
            <a:r>
              <a:rPr lang="ru-RU" b="1" dirty="0"/>
              <a:t> </a:t>
            </a:r>
            <a:r>
              <a:rPr lang="ru-RU" b="1" dirty="0" err="1"/>
              <a:t>Consultancy</a:t>
            </a:r>
            <a:r>
              <a:rPr lang="ru-RU" b="1" dirty="0"/>
              <a:t> </a:t>
            </a:r>
            <a:r>
              <a:rPr lang="ru-RU" b="1" dirty="0" err="1"/>
              <a:t>Organisation</a:t>
            </a:r>
            <a:r>
              <a:rPr lang="ru-RU" b="1" dirty="0"/>
              <a:t>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84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— </a:t>
            </a:r>
            <a:r>
              <a:rPr lang="ru-RU" sz="3600" dirty="0"/>
              <a:t>крупнейшая профессиональная организация, объединяющая национальные ассоциации. </a:t>
            </a:r>
          </a:p>
          <a:p>
            <a:pPr marL="0" indent="0" algn="just">
              <a:buNone/>
            </a:pPr>
            <a:r>
              <a:rPr lang="ru-RU" sz="3600" dirty="0"/>
              <a:t>Создана в 1986 г. национальными ассоциациями PR-компаний ряда европейских стран с целью координации профессиональной деятельности на международном рынке и достижения максимально высокого уровня качества и эффективности PR-услуг</a:t>
            </a:r>
          </a:p>
        </p:txBody>
      </p:sp>
    </p:spTree>
    <p:extLst>
      <p:ext uri="{BB962C8B-B14F-4D97-AF65-F5344CB8AC3E}">
        <p14:creationId xmlns:p14="http://schemas.microsoft.com/office/powerpoint/2010/main" val="3139757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АКОС</a:t>
            </a:r>
            <a:r>
              <a:rPr lang="ru-RU" dirty="0"/>
              <a:t> </a:t>
            </a:r>
            <a:r>
              <a:rPr lang="ru-RU" b="1" dirty="0"/>
              <a:t>(Ассоциация компаний консультантов в области связей с общественностью)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/>
              <a:t>— первая российская профессиональная ассоциация компаний-консультантов, работающих в сфере </a:t>
            </a:r>
            <a:r>
              <a:rPr lang="ru-RU" sz="4800" dirty="0" err="1"/>
              <a:t>public</a:t>
            </a:r>
            <a:r>
              <a:rPr lang="ru-RU" sz="4800" dirty="0"/>
              <a:t> </a:t>
            </a:r>
            <a:r>
              <a:rPr lang="ru-RU" sz="4800" dirty="0" err="1"/>
              <a:t>relations</a:t>
            </a:r>
            <a:r>
              <a:rPr lang="ru-RU" sz="4800" dirty="0"/>
              <a:t>, член ICCO — Международной ассоциаций консультантов в области связей с общественностью </a:t>
            </a:r>
          </a:p>
        </p:txBody>
      </p:sp>
    </p:spTree>
    <p:extLst>
      <p:ext uri="{BB962C8B-B14F-4D97-AF65-F5344CB8AC3E}">
        <p14:creationId xmlns:p14="http://schemas.microsoft.com/office/powerpoint/2010/main" val="8383230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РАСО — Российская ассоциация по связям с общественностью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/>
              <a:t>— была создана в 1991 г. как общественная некоммерческая организация с правами юридического лица</a:t>
            </a:r>
          </a:p>
        </p:txBody>
      </p:sp>
    </p:spTree>
    <p:extLst>
      <p:ext uri="{BB962C8B-B14F-4D97-AF65-F5344CB8AC3E}">
        <p14:creationId xmlns:p14="http://schemas.microsoft.com/office/powerpoint/2010/main" val="24458044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Российская ассоциация студентов по связям с общественностью (РАССО)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/>
              <a:t>была создана в 2003 г. как структурная часть Российской ассоциации по связям с общественностью (РАСО)</a:t>
            </a:r>
          </a:p>
        </p:txBody>
      </p:sp>
    </p:spTree>
    <p:extLst>
      <p:ext uri="{BB962C8B-B14F-4D97-AF65-F5344CB8AC3E}">
        <p14:creationId xmlns:p14="http://schemas.microsoft.com/office/powerpoint/2010/main" val="8394587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2.2. Премии в области PR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Национальная премия в области развития связей с общественностью </a:t>
            </a:r>
            <a:r>
              <a:rPr lang="ru-RU" sz="4400" b="1" dirty="0"/>
              <a:t>«Серебряный лучник»</a:t>
            </a:r>
            <a:r>
              <a:rPr lang="ru-RU" sz="4400" dirty="0"/>
              <a:t> была учреждена 25 июня 1997 г. Торгово-промышленной палатой РФ, Союзом журналистов РФ и Российской ассоциацией по связям с общественностью</a:t>
            </a:r>
          </a:p>
        </p:txBody>
      </p:sp>
    </p:spTree>
    <p:extLst>
      <p:ext uri="{BB962C8B-B14F-4D97-AF65-F5344CB8AC3E}">
        <p14:creationId xmlns:p14="http://schemas.microsoft.com/office/powerpoint/2010/main" val="255225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85109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Открытый Всероссийский конкурс студенческих работ в области развития связей с общественностью «Хрустальный апельсин».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950234"/>
            <a:ext cx="10515600" cy="322672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/>
              <a:t>Идея создания студенческого конкурса в области развития связей с общественностью родилась в 1998 г. </a:t>
            </a:r>
          </a:p>
        </p:txBody>
      </p:sp>
    </p:spTree>
    <p:extLst>
      <p:ext uri="{BB962C8B-B14F-4D97-AF65-F5344CB8AC3E}">
        <p14:creationId xmlns:p14="http://schemas.microsoft.com/office/powerpoint/2010/main" val="7684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/>
              <a:t>1.1. Рекламные ассоциации США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1671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/>
              <a:t>Американская ассоциация рекламных агентств (АААА) и две другие общенациональные организации — Ассоциация национальных рекламодателей (ANA) и Американская рекламная федерация (ААФ) — активно контролируют рекламную практику по всей отрасли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72466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2.3. Главные российские и международные профессиональные издания в области PR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b="1" dirty="0"/>
              <a:t>Журнал «Советник»</a:t>
            </a:r>
            <a:r>
              <a:rPr lang="ru-RU" sz="4400" dirty="0"/>
              <a:t> — ежемесячный профессиональный журнал о связях с общественностью и рынке PR, издается с января 1996 г. и освещает проблемы развития и становления российского и зарубежного рынков PR, связей  с общественностью как сферы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8251222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«Со-Общение»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— ежемесячный специализированный журнал об интеллектуальном бизнесе и гуманитарных технологиях. Он посвящен проблематике интеллектуального бизнеса и основным направлениям гуманитарных технологий: PR, консалтингу, брэндингу, рекламе, политическим технологиям, менеджменту, традиционным и современным методикам маркетинговых и социологических исследований</a:t>
            </a:r>
          </a:p>
        </p:txBody>
      </p:sp>
    </p:spTree>
    <p:extLst>
      <p:ext uri="{BB962C8B-B14F-4D97-AF65-F5344CB8AC3E}">
        <p14:creationId xmlns:p14="http://schemas.microsoft.com/office/powerpoint/2010/main" val="42625084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2.4. Справочные и информационные PR-службы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4957"/>
          </a:xfrm>
        </p:spPr>
        <p:txBody>
          <a:bodyPr/>
          <a:lstStyle/>
          <a:p>
            <a:pPr algn="just"/>
            <a:r>
              <a:rPr lang="ru-RU" b="1" dirty="0"/>
              <a:t>PR </a:t>
            </a:r>
            <a:r>
              <a:rPr lang="ru-RU" b="1" dirty="0" err="1"/>
              <a:t>News</a:t>
            </a:r>
            <a:r>
              <a:rPr lang="ru-RU" dirty="0"/>
              <a:t> — это специализированный интернет-портал, предназначенный для размещения и распространения корпоративной информации, информационная система, предлагающая компаниям опубликовать пресс-релиз, а подписчикам — ознакомиться с поступающими материалами.</a:t>
            </a:r>
          </a:p>
          <a:p>
            <a:pPr algn="just"/>
            <a:r>
              <a:rPr lang="ru-RU" b="1" dirty="0" err="1"/>
              <a:t>Public.Ru</a:t>
            </a:r>
            <a:r>
              <a:rPr lang="ru-RU" dirty="0"/>
              <a:t> — крупнейшая интернет-библиотека русскоязычных СМИ предлагает широкий спектр информационных услуг: доступ к электронным архивам публикаций русскоязычных СМИ, готовые тематических обзоры прессы, эксклюзивные аналитические исследования, выполненные по материалам печати.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12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03849"/>
            <a:ext cx="10515600" cy="5573114"/>
          </a:xfrm>
        </p:spPr>
        <p:txBody>
          <a:bodyPr>
            <a:noAutofit/>
          </a:bodyPr>
          <a:lstStyle/>
          <a:p>
            <a:pPr algn="just"/>
            <a:r>
              <a:rPr lang="ru-RU" sz="4000" b="1" dirty="0"/>
              <a:t>RPRG</a:t>
            </a:r>
            <a:r>
              <a:rPr lang="ru-RU" sz="4000" dirty="0"/>
              <a:t> (</a:t>
            </a:r>
            <a:r>
              <a:rPr lang="ru-RU" sz="4000" dirty="0" err="1"/>
              <a:t>Russian</a:t>
            </a:r>
            <a:r>
              <a:rPr lang="ru-RU" sz="4000" dirty="0"/>
              <a:t> </a:t>
            </a:r>
            <a:r>
              <a:rPr lang="ru-RU" sz="4000" dirty="0" err="1"/>
              <a:t>Public</a:t>
            </a:r>
            <a:r>
              <a:rPr lang="ru-RU" sz="4000" dirty="0"/>
              <a:t> </a:t>
            </a:r>
            <a:r>
              <a:rPr lang="ru-RU" sz="4000" dirty="0" err="1"/>
              <a:t>Relations</a:t>
            </a:r>
            <a:r>
              <a:rPr lang="ru-RU" sz="4000" dirty="0"/>
              <a:t> </a:t>
            </a:r>
            <a:r>
              <a:rPr lang="ru-RU" sz="4000" dirty="0" err="1"/>
              <a:t>Group</a:t>
            </a:r>
            <a:r>
              <a:rPr lang="ru-RU" sz="4000" dirty="0"/>
              <a:t>) — это старейшая российская независимая исследовательская компания, образованная в 1992 г. Основное направление деятельности — проведение всех видов маркетинговых и мониторинговых исследований.</a:t>
            </a:r>
          </a:p>
          <a:p>
            <a:pPr algn="just"/>
            <a:r>
              <a:rPr lang="ru-RU" sz="4000" b="1" dirty="0"/>
              <a:t>«</a:t>
            </a:r>
            <a:r>
              <a:rPr lang="ru-RU" sz="4000" b="1" dirty="0" err="1"/>
              <a:t>Интегрум</a:t>
            </a:r>
            <a:r>
              <a:rPr lang="ru-RU" sz="4000" b="1" dirty="0"/>
              <a:t>»</a:t>
            </a:r>
            <a:r>
              <a:rPr lang="ru-RU" sz="4000" dirty="0"/>
              <a:t> — российское информационно-аналитическое агентство, открытое в 1996 г. Назначение агентства — обеспечивать бизнес необходимой для развития информацией. </a:t>
            </a:r>
          </a:p>
        </p:txBody>
      </p:sp>
    </p:spTree>
    <p:extLst>
      <p:ext uri="{BB962C8B-B14F-4D97-AF65-F5344CB8AC3E}">
        <p14:creationId xmlns:p14="http://schemas.microsoft.com/office/powerpoint/2010/main" val="31242119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432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3.Международные и национальные профессиональные объединения специалистов в области связей с общественностью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s://images.squarespace-cdn.com/content/542c6332e4b054b6e5c7b742/1439849438237-BWP8D61GSI27H2Z0HF3A/?content-type=image%2F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718" y="1949570"/>
            <a:ext cx="6970142" cy="415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4246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4838"/>
            <a:ext cx="10515600" cy="564212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/>
              <a:t>Международная Ассоциация по связям с общественностью – IPRA</a:t>
            </a:r>
            <a:r>
              <a:rPr lang="ru-RU" dirty="0"/>
              <a:t> - создана 1 мая 1955 г. Принят Устав и Совет. Сегодня IPRA является всемирной профессиональной организацией, которая служит катализатором развития высоких норм в области образования, этики, практики PR. </a:t>
            </a:r>
          </a:p>
          <a:p>
            <a:pPr algn="just"/>
            <a:r>
              <a:rPr lang="ru-RU" b="1" dirty="0"/>
              <a:t>Международная Организация компаний-консультантов в области коммуникаций ИККО (ICСO)</a:t>
            </a:r>
            <a:r>
              <a:rPr lang="ru-RU" dirty="0"/>
              <a:t> создана в 1986 г. как дискуссионный форум для обсуждения проблем, с которой сталкиваются консультанты и в целях координации их профессиональной деятельности, работающих на международном рынке. </a:t>
            </a:r>
          </a:p>
          <a:p>
            <a:r>
              <a:rPr lang="ru-RU" b="1" dirty="0"/>
              <a:t>Международная Ассоциация бизнес-коммуникаторов - IАВС </a:t>
            </a:r>
            <a:endParaRPr lang="ru-RU" dirty="0"/>
          </a:p>
          <a:p>
            <a:r>
              <a:rPr lang="ru-RU" dirty="0"/>
              <a:t>IАВС была создана в 1970 году и к настоящему времени объединяет более 13000 членов из 60 стран, преимущественно издатели и специалисты в области информации. </a:t>
            </a:r>
          </a:p>
        </p:txBody>
      </p:sp>
    </p:spTree>
    <p:extLst>
      <p:ext uri="{BB962C8B-B14F-4D97-AF65-F5344CB8AC3E}">
        <p14:creationId xmlns:p14="http://schemas.microsoft.com/office/powerpoint/2010/main" val="2198019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b="1" dirty="0"/>
              <a:t>Международная рекламная ассоциация</a:t>
            </a:r>
            <a:r>
              <a:rPr lang="ru-RU" sz="4000" dirty="0"/>
              <a:t> — </a:t>
            </a:r>
            <a:r>
              <a:rPr lang="ru-RU" sz="4000" b="1" dirty="0"/>
              <a:t>IАА </a:t>
            </a:r>
            <a:r>
              <a:rPr lang="ru-RU" sz="4000" dirty="0"/>
              <a:t>Создана в 1938 году в целях объединения сил, интересов и голосов трех составляющих мировой рекламной отрасли: рекламодателей, рекламных агентств и средств массовой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8480171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Европа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Европейская Конфедерация по СО – CERP</a:t>
            </a:r>
            <a:r>
              <a:rPr lang="ru-RU" dirty="0"/>
              <a:t> возникла в 1959г. с целью представления интересов профессиональных ассоциаций и их членов. </a:t>
            </a:r>
          </a:p>
          <a:p>
            <a:pPr algn="just"/>
            <a:r>
              <a:rPr lang="ru-RU" b="1" dirty="0"/>
              <a:t>Институт PR (IPR)</a:t>
            </a:r>
            <a:r>
              <a:rPr lang="ru-RU" dirty="0"/>
              <a:t> - Великобритания. Основан в 1948 году. В течение долгого времени институт был лидером установления и внедрения кодексов профессионального поведения, издаёт журналы PR. </a:t>
            </a:r>
          </a:p>
          <a:p>
            <a:pPr algn="just"/>
            <a:r>
              <a:rPr lang="ru-RU" b="1" dirty="0"/>
              <a:t>Ассоциация консультантов в области PR (PRСA)</a:t>
            </a:r>
            <a:r>
              <a:rPr lang="ru-RU" dirty="0"/>
              <a:t> - Основана в 1969 году Британией в целях внедрения профессиональных стандартов в деятельности консультационных фирм.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0323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США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46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Американская ассоциация по связям с общественностью – PRSA </a:t>
            </a:r>
            <a:r>
              <a:rPr lang="ru-RU" dirty="0"/>
              <a:t>Профессиональная ассоциация PRSA (</a:t>
            </a:r>
            <a:r>
              <a:rPr lang="ru-RU" dirty="0" err="1"/>
              <a:t>Public</a:t>
            </a:r>
            <a:r>
              <a:rPr lang="ru-RU" dirty="0"/>
              <a:t> </a:t>
            </a:r>
            <a:r>
              <a:rPr lang="ru-RU" dirty="0" err="1"/>
              <a:t>Relations</a:t>
            </a:r>
            <a:r>
              <a:rPr lang="ru-RU" dirty="0"/>
              <a:t> </a:t>
            </a:r>
            <a:r>
              <a:rPr lang="ru-RU" dirty="0" err="1"/>
              <a:t>Society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America</a:t>
            </a:r>
            <a:r>
              <a:rPr lang="ru-RU" dirty="0"/>
              <a:t>) основана 4 февраля 1948 года благодаря слиянию национальной ассоциации консультантов в области PR и американского совета по PR. </a:t>
            </a:r>
          </a:p>
          <a:p>
            <a:pPr algn="just"/>
            <a:r>
              <a:rPr lang="ru-RU" b="1" dirty="0" err="1"/>
              <a:t>Institute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Public</a:t>
            </a:r>
            <a:r>
              <a:rPr lang="ru-RU" b="1" dirty="0"/>
              <a:t> </a:t>
            </a:r>
            <a:r>
              <a:rPr lang="ru-RU" b="1" dirty="0" err="1"/>
              <a:t>Relations</a:t>
            </a:r>
            <a:r>
              <a:rPr lang="ru-RU" b="1" dirty="0"/>
              <a:t> (РВSА)</a:t>
            </a:r>
            <a:r>
              <a:rPr lang="ru-RU" dirty="0"/>
              <a:t> Американская ассоциация по </a:t>
            </a:r>
            <a:r>
              <a:rPr lang="ru-RU" dirty="0" err="1"/>
              <a:t>СсО</a:t>
            </a:r>
            <a:r>
              <a:rPr lang="ru-RU" dirty="0"/>
              <a:t> Организация, насчитывающая более 100 отделений в США и объединяющая работников PR-агентств, крупных некоммерческих организаций, деятелей бизнеса и правительственных чиновников.</a:t>
            </a:r>
          </a:p>
          <a:p>
            <a:pPr algn="just"/>
            <a:r>
              <a:rPr lang="ru-RU" b="1" dirty="0"/>
              <a:t>Американская студенческая ассоциация по связям с общественностью</a:t>
            </a:r>
            <a:r>
              <a:rPr lang="ru-RU" dirty="0"/>
              <a:t> — </a:t>
            </a:r>
            <a:r>
              <a:rPr lang="ru-RU" b="1" dirty="0"/>
              <a:t>PRSSA</a:t>
            </a:r>
            <a:r>
              <a:rPr lang="ru-RU" dirty="0"/>
              <a:t> Организована в 1968 году. В колледжах и университетах США насчитывается 166 студенческих отделений PRSSA, 6 тыс. студентов. </a:t>
            </a:r>
          </a:p>
        </p:txBody>
      </p:sp>
    </p:spTree>
    <p:extLst>
      <p:ext uri="{BB962C8B-B14F-4D97-AF65-F5344CB8AC3E}">
        <p14:creationId xmlns:p14="http://schemas.microsoft.com/office/powerpoint/2010/main" val="16746323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Россия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8249"/>
            <a:ext cx="10515600" cy="4658714"/>
          </a:xfrm>
        </p:spPr>
        <p:txBody>
          <a:bodyPr>
            <a:noAutofit/>
          </a:bodyPr>
          <a:lstStyle/>
          <a:p>
            <a:r>
              <a:rPr lang="ru-RU" sz="4400" b="1" dirty="0"/>
              <a:t>Российская ассоциация по связям с общественностью (РАСО)</a:t>
            </a:r>
            <a:endParaRPr lang="ru-RU" sz="4400" dirty="0"/>
          </a:p>
          <a:p>
            <a:pPr marL="0" indent="0" algn="just">
              <a:buNone/>
            </a:pPr>
            <a:r>
              <a:rPr lang="ru-RU" sz="4400" dirty="0"/>
              <a:t>Крупнейшей общероссийской организацией, объединяющей специалистов по связям с общественностью является РАСО (Российская ассоциация по связям с общественностью). </a:t>
            </a:r>
          </a:p>
        </p:txBody>
      </p:sp>
    </p:spTree>
    <p:extLst>
      <p:ext uri="{BB962C8B-B14F-4D97-AF65-F5344CB8AC3E}">
        <p14:creationId xmlns:p14="http://schemas.microsoft.com/office/powerpoint/2010/main" val="476581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АААА (</a:t>
            </a:r>
            <a:r>
              <a:rPr lang="ru-RU" b="1" dirty="0" err="1"/>
              <a:t>American</a:t>
            </a:r>
            <a:r>
              <a:rPr lang="ru-RU" b="1" dirty="0"/>
              <a:t> </a:t>
            </a:r>
            <a:r>
              <a:rPr lang="ru-RU" b="1" dirty="0" err="1"/>
              <a:t>Association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Advertising</a:t>
            </a:r>
            <a:r>
              <a:rPr lang="ru-RU" b="1" dirty="0"/>
              <a:t> </a:t>
            </a:r>
            <a:r>
              <a:rPr lang="ru-RU" b="1" dirty="0" err="1"/>
              <a:t>Agencies</a:t>
            </a:r>
            <a:r>
              <a:rPr lang="ru-RU" b="1" dirty="0"/>
              <a:t>) —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220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Американская ассоциация рекламных агентств, действующая на всей территории Соединенных Штатов, контролирует рекламную практику посредством отказа в членстве тем агентствам, деятельность которых нарушает этические нормы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65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ААF (</a:t>
            </a:r>
            <a:r>
              <a:rPr lang="ru-RU" b="1" dirty="0" err="1"/>
              <a:t>American</a:t>
            </a:r>
            <a:r>
              <a:rPr lang="ru-RU" b="1" dirty="0"/>
              <a:t> </a:t>
            </a:r>
            <a:r>
              <a:rPr lang="ru-RU" b="1" dirty="0" err="1"/>
              <a:t>Advertising</a:t>
            </a:r>
            <a:r>
              <a:rPr lang="ru-RU" b="1" dirty="0"/>
              <a:t> </a:t>
            </a:r>
            <a:r>
              <a:rPr lang="ru-RU" b="1" dirty="0" err="1"/>
              <a:t>Federation</a:t>
            </a:r>
            <a:r>
              <a:rPr lang="ru-RU" b="1" dirty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/>
              <a:t>— Американская рекламная федерация также представляет собой общенациональную ассоциацию рекламных организаций</a:t>
            </a:r>
          </a:p>
        </p:txBody>
      </p:sp>
    </p:spTree>
    <p:extLst>
      <p:ext uri="{BB962C8B-B14F-4D97-AF65-F5344CB8AC3E}">
        <p14:creationId xmlns:p14="http://schemas.microsoft.com/office/powerpoint/2010/main" val="512563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ANА (</a:t>
            </a:r>
            <a:r>
              <a:rPr lang="ru-RU" b="1" dirty="0" err="1"/>
              <a:t>Association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National</a:t>
            </a:r>
            <a:r>
              <a:rPr lang="ru-RU" b="1" dirty="0"/>
              <a:t> </a:t>
            </a:r>
            <a:r>
              <a:rPr lang="ru-RU" b="1" dirty="0" err="1"/>
              <a:t>Advertisers</a:t>
            </a:r>
            <a:r>
              <a:rPr lang="ru-RU" b="1" dirty="0"/>
              <a:t>)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400" dirty="0"/>
              <a:t>— Ассоциация национальных рекламодателей, США, организация, включающая 400 основных производителей товаров и услуг, являющихся клиентами рекламных агентств-членов АААА, среди которых </a:t>
            </a:r>
            <a:r>
              <a:rPr lang="ru-RU" sz="4400" dirty="0" err="1"/>
              <a:t>Apple</a:t>
            </a:r>
            <a:r>
              <a:rPr lang="ru-RU" sz="4400" dirty="0"/>
              <a:t>, </a:t>
            </a:r>
            <a:r>
              <a:rPr lang="ru-RU" sz="4400" dirty="0" err="1"/>
              <a:t>Coca-Cola</a:t>
            </a:r>
            <a:r>
              <a:rPr lang="ru-RU" sz="4400" dirty="0"/>
              <a:t>, </a:t>
            </a:r>
            <a:r>
              <a:rPr lang="ru-RU" sz="4400" dirty="0" err="1"/>
              <a:t>Exxon</a:t>
            </a:r>
            <a:r>
              <a:rPr lang="ru-RU" sz="4400" dirty="0"/>
              <a:t> </a:t>
            </a:r>
            <a:r>
              <a:rPr lang="ru-RU" sz="4400" dirty="0" err="1"/>
              <a:t>Mobil</a:t>
            </a:r>
            <a:r>
              <a:rPr lang="ru-RU" sz="4400" dirty="0"/>
              <a:t>, </a:t>
            </a:r>
            <a:r>
              <a:rPr lang="ru-RU" sz="4400" dirty="0" err="1"/>
              <a:t>Proctor&amp;Gamble</a:t>
            </a:r>
            <a:r>
              <a:rPr lang="ru-RU" sz="4400" dirty="0"/>
              <a:t>, </a:t>
            </a:r>
            <a:r>
              <a:rPr lang="ru-RU" sz="4400" dirty="0" err="1"/>
              <a:t>General</a:t>
            </a:r>
            <a:r>
              <a:rPr lang="ru-RU" sz="4400" dirty="0"/>
              <a:t> </a:t>
            </a:r>
            <a:r>
              <a:rPr lang="ru-RU" sz="4400" dirty="0" err="1"/>
              <a:t>Motors</a:t>
            </a:r>
            <a:r>
              <a:rPr lang="ru-RU" sz="4400" dirty="0"/>
              <a:t> и др. </a:t>
            </a:r>
          </a:p>
        </p:txBody>
      </p:sp>
    </p:spTree>
    <p:extLst>
      <p:ext uri="{BB962C8B-B14F-4D97-AF65-F5344CB8AC3E}">
        <p14:creationId xmlns:p14="http://schemas.microsoft.com/office/powerpoint/2010/main" val="913810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4400" b="1" i="1" dirty="0"/>
              <a:t>1.2. Национальный совет по анализу рекламы</a:t>
            </a:r>
            <a:br>
              <a:rPr lang="ru-RU" sz="1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/>
              <a:t>В 1971 г. Совет Бюро по совершенствованию деловой практики совместно с Американской ассоциацией рекламных агентств. Американской рекламной федерацией и Ассоциацией отечественных рекламодателей создали </a:t>
            </a:r>
            <a:r>
              <a:rPr lang="ru-RU" sz="4000" b="1" dirty="0"/>
              <a:t>Национальный совет по анализу рекламы (НАРК)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90352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Под руководством НАРК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7051"/>
            <a:ext cx="10515600" cy="435133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были созданы два регулирующих органа: </a:t>
            </a:r>
            <a:r>
              <a:rPr lang="ru-RU" sz="4000" b="1" dirty="0"/>
              <a:t>Национальное отделение рекламы (НАД) </a:t>
            </a:r>
            <a:r>
              <a:rPr lang="ru-RU" sz="4000" dirty="0"/>
              <a:t>при Бюро по совершенствованию деловой практики, являющееся следственным органом Бюро, и </a:t>
            </a:r>
            <a:r>
              <a:rPr lang="ru-RU" sz="4000" b="1" dirty="0"/>
              <a:t>Национальная коллегия по анализу рекламной практики (НАРБ)</a:t>
            </a:r>
            <a:r>
              <a:rPr lang="ru-RU" sz="4000" dirty="0"/>
              <a:t>,</a:t>
            </a:r>
            <a:r>
              <a:rPr lang="ru-RU" sz="4000" b="1" dirty="0"/>
              <a:t> </a:t>
            </a:r>
            <a:r>
              <a:rPr lang="ru-RU" sz="4000" dirty="0"/>
              <a:t>являющаяся апелляционным органом в отношении решений НАД</a:t>
            </a:r>
          </a:p>
        </p:txBody>
      </p:sp>
    </p:spTree>
    <p:extLst>
      <p:ext uri="{BB962C8B-B14F-4D97-AF65-F5344CB8AC3E}">
        <p14:creationId xmlns:p14="http://schemas.microsoft.com/office/powerpoint/2010/main" val="453565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rtl="0">
              <a:lnSpc>
                <a:spcPct val="90000"/>
              </a:lnSpc>
              <a:spcBef>
                <a:spcPct val="0"/>
              </a:spcBef>
            </a:pPr>
            <a:r>
              <a:rPr lang="ru-RU" sz="4400" b="1" i="1" dirty="0"/>
              <a:t>1.3. Ассоциация рекламодателей</a:t>
            </a:r>
            <a:r>
              <a:rPr lang="ru-RU" sz="4400" i="1" dirty="0"/>
              <a:t> (</a:t>
            </a:r>
            <a:r>
              <a:rPr lang="ru-RU" sz="4400" b="1" i="1" dirty="0"/>
              <a:t>Россия)</a:t>
            </a:r>
            <a:br>
              <a:rPr lang="ru-RU" sz="1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/>
              <a:t>учреждена 16 июля 1997 г. и зарегистрирована в качестве некоммерческой организации 13 февраля 1998 г. </a:t>
            </a:r>
          </a:p>
        </p:txBody>
      </p:sp>
    </p:spTree>
    <p:extLst>
      <p:ext uri="{BB962C8B-B14F-4D97-AF65-F5344CB8AC3E}">
        <p14:creationId xmlns:p14="http://schemas.microsoft.com/office/powerpoint/2010/main" val="9068559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1766</Words>
  <Application>Microsoft Office PowerPoint</Application>
  <PresentationFormat>Широкоэкранный</PresentationFormat>
  <Paragraphs>96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Calibri Light</vt:lpstr>
      <vt:lpstr>Тема Office</vt:lpstr>
      <vt:lpstr>    ТЕМА ЛЕКЦИИ 3.  ОБЗОР КРУПНЫХ РЕКЛАМНЫХ И КОММУНИКАЦИОННЫХ АГЕНТСТВ МИРА, РОССИИ И НОВОСИБИРСКА </vt:lpstr>
      <vt:lpstr>1. Профессиональные объединения по рекламе </vt:lpstr>
      <vt:lpstr>1.1. Рекламные ассоциации США  </vt:lpstr>
      <vt:lpstr>АААА (American Association of Advertising Agencies) — </vt:lpstr>
      <vt:lpstr>ААF (American Advertising Federation)</vt:lpstr>
      <vt:lpstr>ANА (Association of National Advertisers) </vt:lpstr>
      <vt:lpstr>1.2. Национальный совет по анализу рекламы </vt:lpstr>
      <vt:lpstr>Под руководством НАРК </vt:lpstr>
      <vt:lpstr>1.3. Ассоциация рекламодателей (Россия) </vt:lpstr>
      <vt:lpstr>Сайт ассоциации: http://www.assadv.ru</vt:lpstr>
      <vt:lpstr>Презентация PowerPoint</vt:lpstr>
      <vt:lpstr>1.4. Премии в области рекламы </vt:lpstr>
      <vt:lpstr>Международная лондонская премия </vt:lpstr>
      <vt:lpstr>Epica Awards </vt:lpstr>
      <vt:lpstr>1.5. Профессиональная пресса</vt:lpstr>
      <vt:lpstr>Презентация PowerPoint</vt:lpstr>
      <vt:lpstr>Презентация PowerPoint</vt:lpstr>
      <vt:lpstr>2. Профессиональные объединения паблик рилейшенз  </vt:lpstr>
      <vt:lpstr>2.1. Главные международные и национальные профессиональные  объединения специалистов по связям с общественностью </vt:lpstr>
      <vt:lpstr>IABC (International Association of Business Communicators)</vt:lpstr>
      <vt:lpstr>PRCA (Public Relations Consultants Association)</vt:lpstr>
      <vt:lpstr>Канадское общество паблик рилейшнз (CPRS), </vt:lpstr>
      <vt:lpstr>CERP — </vt:lpstr>
      <vt:lpstr>ICCO (International Communications Consultancy Organisation) </vt:lpstr>
      <vt:lpstr>АКОС (Ассоциация компаний консультантов в области связей с общественностью) </vt:lpstr>
      <vt:lpstr>РАСО — Российская ассоциация по связям с общественностью </vt:lpstr>
      <vt:lpstr>Российская ассоциация студентов по связям с общественностью (РАССО) </vt:lpstr>
      <vt:lpstr>2.2. Премии в области PR </vt:lpstr>
      <vt:lpstr>Открытый Всероссийский конкурс студенческих работ в области развития связей с общественностью «Хрустальный апельсин». </vt:lpstr>
      <vt:lpstr>2.3. Главные российские и международные профессиональные издания в области PR </vt:lpstr>
      <vt:lpstr>«Со-Общение» </vt:lpstr>
      <vt:lpstr>2.4. Справочные и информационные PR-службы </vt:lpstr>
      <vt:lpstr>Презентация PowerPoint</vt:lpstr>
      <vt:lpstr>3.Международные и национальные профессиональные объединения специалистов в области связей с общественностью </vt:lpstr>
      <vt:lpstr>Презентация PowerPoint</vt:lpstr>
      <vt:lpstr>Презентация PowerPoint</vt:lpstr>
      <vt:lpstr>Европа</vt:lpstr>
      <vt:lpstr>США</vt:lpstr>
      <vt:lpstr>Россия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ТЕМА ЛЕКЦИИ 3.  ОБЗОР КРУПНЫХ РЕКЛАМНЫХ И КОММУНИКАЦИОННЫХ АГЕНТСТВ МИРА, РОССИИ И НОВОСИБИРСКА </dc:title>
  <dc:creator>ИгорьНаташа</dc:creator>
  <cp:lastModifiedBy>User User</cp:lastModifiedBy>
  <cp:revision>32</cp:revision>
  <dcterms:created xsi:type="dcterms:W3CDTF">2020-08-21T12:55:51Z</dcterms:created>
  <dcterms:modified xsi:type="dcterms:W3CDTF">2020-08-27T06:00:52Z</dcterms:modified>
</cp:coreProperties>
</file>